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0" r:id="rId3"/>
    <p:sldId id="263" r:id="rId4"/>
    <p:sldId id="264" r:id="rId5"/>
    <p:sldId id="265" r:id="rId6"/>
    <p:sldId id="270" r:id="rId7"/>
    <p:sldId id="268" r:id="rId8"/>
    <p:sldId id="269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0AACE-6280-47AE-A521-85CCBC966662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5F800-6CD1-4CD3-8951-FEAA763B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5F800-6CD1-4CD3-8951-FEAA763B47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31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474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0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47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14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513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04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4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0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742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213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279A-CF9B-467A-8F5D-CA563175EA5F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870D-9D19-4A01-8174-F60DD1A05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623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os2.vst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st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os2.vstu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kfvstu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vkf.vstu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vkf.vstu.ru" TargetMode="External"/><Relationship Id="rId7" Type="http://schemas.openxmlformats.org/officeDocument/2006/relationships/hyperlink" Target="mailto:uommf@vstu.ru" TargetMode="External"/><Relationship Id="rId2" Type="http://schemas.openxmlformats.org/officeDocument/2006/relationships/hyperlink" Target="http://vst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kfvstu@yandex.ru" TargetMode="External"/><Relationship Id="rId5" Type="http://schemas.openxmlformats.org/officeDocument/2006/relationships/hyperlink" Target="mailto:vkf@vstu.ru" TargetMode="External"/><Relationship Id="rId4" Type="http://schemas.openxmlformats.org/officeDocument/2006/relationships/hyperlink" Target="eos2.vst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43" y="594804"/>
            <a:ext cx="8877669" cy="58503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ru-RU" sz="1800" b="1" spc="1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spc="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spc="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spc="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ЭИОС)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ВолгГТУ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2.0</a:t>
            </a:r>
          </a:p>
          <a:p>
            <a:pPr marL="0" indent="0" algn="ctr">
              <a:buNone/>
            </a:pPr>
            <a:r>
              <a:rPr lang="ru-RU" sz="3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http://eos2.vstu.ru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9032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00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Инструкция по использованию ЭИОС 2.0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7032"/>
            <a:ext cx="9144000" cy="236146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ru-RU" dirty="0" smtClean="0"/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перейти на сайт ЭИОС 2.0 необходимо:</a:t>
            </a:r>
          </a:p>
          <a:p>
            <a:pPr marL="17780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Зайти на официальный сайт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ВолгГТУ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vstu.ru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780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нижней части сайта нажать на значок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ЭИОС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ВолгГТУ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758"/>
          <a:stretch/>
        </p:blipFill>
        <p:spPr>
          <a:xfrm>
            <a:off x="0" y="2984616"/>
            <a:ext cx="9144000" cy="1747754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0" y="5215630"/>
            <a:ext cx="8984202" cy="661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79388"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адресной строке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браузера ввести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eos2.vstu.ru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9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097" y="187985"/>
            <a:ext cx="8515350" cy="5696903"/>
          </a:xfrm>
        </p:spPr>
        <p:txBody>
          <a:bodyPr/>
          <a:lstStyle/>
          <a:p>
            <a:pPr marL="0" indent="45720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ЭИОС 2.0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ЭИОС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</a:t>
            </a:r>
            <a:r>
              <a:rPr lang="ru-RU" sz="2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верхнем правом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1540522"/>
            <a:ext cx="9144000" cy="5126362"/>
            <a:chOff x="0" y="1283069"/>
            <a:chExt cx="9144000" cy="5126362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83069"/>
              <a:ext cx="9144000" cy="5126362"/>
            </a:xfrm>
            <a:prstGeom prst="rect">
              <a:avLst/>
            </a:prstGeom>
          </p:spPr>
        </p:pic>
        <p:cxnSp>
          <p:nvCxnSpPr>
            <p:cNvPr id="7" name="Прямая со стрелкой 6"/>
            <p:cNvCxnSpPr/>
            <p:nvPr/>
          </p:nvCxnSpPr>
          <p:spPr>
            <a:xfrm flipV="1">
              <a:off x="6889072" y="1910919"/>
              <a:ext cx="2077375" cy="2607815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8478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575" y="349956"/>
            <a:ext cx="8611340" cy="624275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входа на данный сайт необходимо ввести (логин, пароль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логина и пароля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ЭИОС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 отправить запрос на почту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vkfvstu@yandex.ru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указанием следующих данных:</a:t>
            </a:r>
          </a:p>
          <a:p>
            <a:pPr marL="0" lvl="0" indent="457200" algn="just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(полностью);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группы или направления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пароля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нужно ввести символ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lvl="0" indent="45720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13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984" y="123640"/>
            <a:ext cx="8309499" cy="60437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ввода логина и пароля откроется Личный кабинет пользователя ЭИОС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ВолгГТУ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7678"/>
            <a:ext cx="9144000" cy="4943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35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v\Desktop\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3777"/>
            <a:ext cx="9143999" cy="5012267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 rot="16200000" flipH="1">
            <a:off x="4503939" y="2868410"/>
            <a:ext cx="1387321" cy="85114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665614" y="2877936"/>
            <a:ext cx="1320646" cy="80352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828800" y="1600200"/>
            <a:ext cx="4829175" cy="10477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удобного отображения всех курсов, необходимо выбрать фильтры </a:t>
            </a:r>
            <a:r>
              <a:rPr lang="ru-RU" u="sng" dirty="0" smtClean="0">
                <a:solidFill>
                  <a:schemeClr val="tx1"/>
                </a:solidFill>
              </a:rPr>
              <a:t>Все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u="sng" dirty="0" smtClean="0">
                <a:solidFill>
                  <a:schemeClr val="tx1"/>
                </a:solidFill>
              </a:rPr>
              <a:t>Список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399" y="365127"/>
            <a:ext cx="8421511" cy="4654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4000" b="1" i="1" dirty="0"/>
              <a:t>Основные </a:t>
            </a:r>
            <a:r>
              <a:rPr lang="ru-RU" sz="4000" b="1" i="1" dirty="0" smtClean="0"/>
              <a:t>разделы </a:t>
            </a:r>
            <a:r>
              <a:rPr lang="ru-RU" sz="4000" b="1" i="1" dirty="0"/>
              <a:t>в ЭИОС 2.0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9149790"/>
              </p:ext>
            </p:extLst>
          </p:nvPr>
        </p:nvGraphicFramePr>
        <p:xfrm>
          <a:off x="481013" y="1476375"/>
          <a:ext cx="8196262" cy="3011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7088"/>
                <a:gridCol w="4279174"/>
              </a:tblGrid>
              <a:tr h="10067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Объявления, касающиеся дисциплины, расписание</a:t>
                      </a:r>
                      <a:r>
                        <a:rPr lang="ru-RU" baseline="0" dirty="0" smtClean="0"/>
                        <a:t> и прочие организационные вопросы пишет преподаватель</a:t>
                      </a:r>
                      <a:endParaRPr lang="ru-RU" dirty="0"/>
                    </a:p>
                  </a:txBody>
                  <a:tcPr anchor="ctr"/>
                </a:tc>
              </a:tr>
              <a:tr h="1002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Загрузка, студентом выполненной контрольной работы</a:t>
                      </a:r>
                      <a:endParaRPr lang="ru-RU" dirty="0"/>
                    </a:p>
                  </a:txBody>
                  <a:tcPr anchor="ctr"/>
                </a:tc>
              </a:tr>
              <a:tr h="1002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Загрузка, студентом выполненной  лабораторной работы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677903"/>
            <a:ext cx="2085022" cy="6313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837"/>
          <a:stretch/>
        </p:blipFill>
        <p:spPr>
          <a:xfrm>
            <a:off x="742950" y="2639358"/>
            <a:ext cx="2796539" cy="6068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4" y="3710641"/>
            <a:ext cx="3682364" cy="5584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457200"/>
            <a:ext cx="8639175" cy="57197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  <a:tabLst>
                <a:tab pos="542925" algn="l"/>
              </a:tabLst>
            </a:pPr>
            <a:r>
              <a:rPr lang="ru-RU" dirty="0"/>
              <a:t>	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на сайте ЭИОС 2.0 размещены не все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дисциплинам, в дальнейшем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будет обновляться.</a:t>
            </a:r>
          </a:p>
          <a:p>
            <a:pPr marL="0" indent="0" algn="ctr">
              <a:lnSpc>
                <a:spcPct val="170000"/>
              </a:lnSpc>
              <a:buNone/>
              <a:tabLst>
                <a:tab pos="542925" algn="l"/>
              </a:tabLst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объявления и изменения в расписании,</a:t>
            </a:r>
          </a:p>
          <a:p>
            <a:pPr marL="0" indent="0" algn="ctr">
              <a:lnSpc>
                <a:spcPct val="170000"/>
              </a:lnSpc>
              <a:buNone/>
              <a:tabLst>
                <a:tab pos="542925" algn="l"/>
              </a:tabLst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задания будут размещены на сайте</a:t>
            </a:r>
          </a:p>
          <a:p>
            <a:pPr marL="0" indent="0" algn="ctr">
              <a:lnSpc>
                <a:spcPct val="170000"/>
              </a:lnSpc>
              <a:buNone/>
              <a:tabLst>
                <a:tab pos="542925" algn="l"/>
              </a:tabLst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svkf.vstu.ru</a:t>
            </a:r>
            <a:endParaRPr lang="ru-RU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  <a:tabLst>
                <a:tab pos="542925" algn="l"/>
              </a:tabLst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необходимо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в Деканат ВТФ (см. слайд Контактная информация).</a:t>
            </a:r>
            <a:endParaRPr lang="ru-RU" sz="7400" dirty="0"/>
          </a:p>
        </p:txBody>
      </p:sp>
    </p:spTree>
    <p:extLst>
      <p:ext uri="{BB962C8B-B14F-4D97-AF65-F5344CB8AC3E}">
        <p14:creationId xmlns="" xmlns:p14="http://schemas.microsoft.com/office/powerpoint/2010/main" val="2545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84910"/>
            <a:ext cx="7886700" cy="700194"/>
          </a:xfrm>
        </p:spPr>
        <p:txBody>
          <a:bodyPr>
            <a:noAutofit/>
          </a:bodyPr>
          <a:lstStyle/>
          <a:p>
            <a:pPr algn="ctr"/>
            <a:r>
              <a:rPr lang="ru-RU" sz="3600" b="1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420240"/>
              </p:ext>
            </p:extLst>
          </p:nvPr>
        </p:nvGraphicFramePr>
        <p:xfrm>
          <a:off x="422245" y="785104"/>
          <a:ext cx="8451726" cy="226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480"/>
                <a:gridCol w="6223246"/>
              </a:tblGrid>
              <a:tr h="7200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vstu.ru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ВолгГТУ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/>
                        </a:rPr>
                        <a:t>svkf.vstu.ru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расписание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доп. информация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eos2.vstu.ru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информационная образовательная среда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ВолгГТУ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19100" y="3302000"/>
          <a:ext cx="8432800" cy="3187700"/>
        </p:xfrm>
        <a:graphic>
          <a:graphicData uri="http://schemas.openxmlformats.org/drawingml/2006/table">
            <a:tbl>
              <a:tblPr/>
              <a:tblGrid>
                <a:gridCol w="4254500"/>
                <a:gridCol w="4178300"/>
              </a:tblGrid>
              <a:tr h="31877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/>
                          <a:ea typeface="Times New Roman"/>
                        </a:rPr>
                        <a:t>Кировский </a:t>
                      </a:r>
                      <a:r>
                        <a:rPr lang="ru-RU" sz="2200" b="1" dirty="0" smtClean="0">
                          <a:latin typeface="Arial"/>
                          <a:ea typeface="Times New Roman"/>
                        </a:rPr>
                        <a:t>район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Arial"/>
                          <a:ea typeface="Times New Roman"/>
                        </a:rPr>
                        <a:t>(станция </a:t>
                      </a:r>
                      <a:r>
                        <a:rPr lang="ru-RU" sz="2200" b="1" dirty="0" err="1">
                          <a:latin typeface="Arial"/>
                          <a:ea typeface="Times New Roman"/>
                        </a:rPr>
                        <a:t>Бекетовская</a:t>
                      </a:r>
                      <a:r>
                        <a:rPr lang="ru-RU" sz="2200" b="1" dirty="0">
                          <a:latin typeface="Arial"/>
                          <a:ea typeface="Times New Roman"/>
                        </a:rPr>
                        <a:t>),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/>
                          <a:ea typeface="Times New Roman"/>
                        </a:rPr>
                        <a:t>ул. </a:t>
                      </a:r>
                      <a:r>
                        <a:rPr lang="ru-RU" sz="2200" b="1" dirty="0" err="1">
                          <a:latin typeface="Arial"/>
                          <a:ea typeface="Times New Roman"/>
                        </a:rPr>
                        <a:t>Армавирская</a:t>
                      </a:r>
                      <a:r>
                        <a:rPr lang="ru-RU" sz="2200" b="1" dirty="0">
                          <a:latin typeface="Arial"/>
                          <a:ea typeface="Times New Roman"/>
                        </a:rPr>
                        <a:t>, 15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</a:rPr>
                        <a:t>тел</a:t>
                      </a:r>
                      <a:r>
                        <a:rPr lang="ru-RU" sz="2200" b="1" dirty="0">
                          <a:latin typeface="Arial"/>
                          <a:ea typeface="Times New Roman"/>
                        </a:rPr>
                        <a:t>.: 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 (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8442)</a:t>
                      </a:r>
                      <a:r>
                        <a:rPr lang="en-US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45-08-63</a:t>
                      </a:r>
                      <a:r>
                        <a:rPr lang="en-US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;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en-US" sz="2200" b="1" dirty="0" smtClean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45-10-26</a:t>
                      </a:r>
                      <a:r>
                        <a:rPr lang="en-US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;  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45-33-46,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Arial"/>
                          <a:ea typeface="Times New Roman"/>
                        </a:rPr>
                        <a:t>e-mail</a:t>
                      </a:r>
                      <a:r>
                        <a:rPr lang="en-US" sz="2200" b="1" dirty="0">
                          <a:latin typeface="Arial"/>
                          <a:ea typeface="Times New Roman"/>
                        </a:rPr>
                        <a:t>: </a:t>
                      </a:r>
                      <a:r>
                        <a:rPr lang="en-US" sz="2200" b="1" u="sng" kern="1200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+mn-cs"/>
                          <a:hlinkClick r:id="rId5"/>
                        </a:rPr>
                        <a:t>vkf@vstu.ru</a:t>
                      </a:r>
                      <a:r>
                        <a:rPr lang="en-US" sz="2200" b="1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</a:rPr>
                        <a:t>;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indent="13716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hlinkClick r:id="rId6"/>
                        </a:rPr>
                        <a:t>vkfvstu@yandex.ru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/>
                          <a:ea typeface="Times New Roman"/>
                        </a:rPr>
                        <a:t>Красноармейский район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Arial"/>
                          <a:ea typeface="Times New Roman"/>
                        </a:rPr>
                        <a:t>пр. Столетова, </a:t>
                      </a:r>
                      <a:r>
                        <a:rPr lang="ru-RU" sz="2200" b="1" dirty="0" smtClean="0">
                          <a:latin typeface="Arial"/>
                          <a:ea typeface="Times New Roman"/>
                        </a:rPr>
                        <a:t>8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</a:rPr>
                        <a:t>тел</a:t>
                      </a:r>
                      <a:r>
                        <a:rPr lang="en-US" sz="2200" b="1" dirty="0">
                          <a:latin typeface="Arial"/>
                          <a:ea typeface="Times New Roman"/>
                        </a:rPr>
                        <a:t>.: </a:t>
                      </a:r>
                      <a:r>
                        <a:rPr lang="en-US" sz="2200" b="1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 (8442) </a:t>
                      </a:r>
                      <a:r>
                        <a:rPr lang="en-US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62-66-1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7;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+mn-cs"/>
                        </a:rPr>
                        <a:t>                      62-66-1</a:t>
                      </a:r>
                      <a:r>
                        <a:rPr lang="ru-RU" sz="2200" b="1" kern="1200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+mn-cs"/>
                        </a:rPr>
                        <a:t>8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Arial"/>
                          <a:ea typeface="Times New Roman"/>
                        </a:rPr>
                        <a:t>e-mail:  </a:t>
                      </a:r>
                      <a:r>
                        <a:rPr lang="en-US" sz="2200" b="1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hlinkClick r:id="rId7"/>
                        </a:rPr>
                        <a:t>uommf@vstu.ru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45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190</Words>
  <Application>Microsoft Office PowerPoint</Application>
  <PresentationFormat>Экран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Инструкция по использованию ЭИОС 2.0</vt:lpstr>
      <vt:lpstr>Слайд 3</vt:lpstr>
      <vt:lpstr>Слайд 4</vt:lpstr>
      <vt:lpstr>Слайд 5</vt:lpstr>
      <vt:lpstr>Слайд 6</vt:lpstr>
      <vt:lpstr> Основные разделы в ЭИОС 2.0</vt:lpstr>
      <vt:lpstr>Слайд 8</vt:lpstr>
      <vt:lpstr>Контактная информация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36</cp:revision>
  <dcterms:created xsi:type="dcterms:W3CDTF">2020-10-09T11:12:08Z</dcterms:created>
  <dcterms:modified xsi:type="dcterms:W3CDTF">2023-10-10T13:57:26Z</dcterms:modified>
</cp:coreProperties>
</file>